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57" r:id="rId11"/>
    <p:sldId id="258" r:id="rId12"/>
    <p:sldId id="265" r:id="rId13"/>
    <p:sldId id="259" r:id="rId14"/>
    <p:sldId id="274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-86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89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19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78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71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70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37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6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59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41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2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6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7E06F04-84F2-4FF0-9519-B6CFC3F57CBF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A6D3998-A7AA-4E44-8655-845F4502EA8B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69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e.firpo.ru/role/cpde/v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AF8B9C-3FD2-48A7-B9BD-2FFB344D8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9734" y="758952"/>
            <a:ext cx="9415945" cy="2186129"/>
          </a:xfrm>
        </p:spPr>
        <p:txBody>
          <a:bodyPr>
            <a:normAutofit/>
          </a:bodyPr>
          <a:lstStyle/>
          <a:p>
            <a:pPr algn="ctr"/>
            <a:r>
              <a:rPr lang="ru-RU" sz="4300" b="1" dirty="0">
                <a:solidFill>
                  <a:schemeClr val="accent2">
                    <a:lumMod val="75000"/>
                  </a:schemeClr>
                </a:solidFill>
                <a:latin typeface="Century" panose="02040604050505020304" pitchFamily="18" charset="0"/>
              </a:rPr>
              <a:t>Об организации и проведении демонстрационного экзамена в 2024/2025 учебном году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FE039F3-0998-4B9E-B32A-3823026F7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2218" y="3538847"/>
            <a:ext cx="9981212" cy="1698171"/>
          </a:xfrm>
        </p:spPr>
        <p:txBody>
          <a:bodyPr/>
          <a:lstStyle/>
          <a:p>
            <a:pPr lvl="0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1800" b="1" cap="none" spc="0" dirty="0">
                <a:solidFill>
                  <a:srgbClr val="FE8637">
                    <a:lumMod val="50000"/>
                  </a:srgbClr>
                </a:solidFill>
                <a:latin typeface="Century Schoolbook"/>
              </a:rPr>
              <a:t>Афонина Олеся Вениаминовна</a:t>
            </a:r>
          </a:p>
          <a:p>
            <a:pPr lvl="0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1800" b="1" cap="none" spc="0" dirty="0">
                <a:solidFill>
                  <a:srgbClr val="FE8637">
                    <a:lumMod val="50000"/>
                  </a:srgbClr>
                </a:solidFill>
                <a:latin typeface="Century Schoolbook"/>
              </a:rPr>
              <a:t>методист отдела развития среднего </a:t>
            </a:r>
          </a:p>
          <a:p>
            <a:pPr lvl="0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1800" b="1" cap="none" spc="0" dirty="0">
                <a:solidFill>
                  <a:srgbClr val="FE8637">
                    <a:lumMod val="50000"/>
                  </a:srgbClr>
                </a:solidFill>
                <a:latin typeface="Century Schoolbook"/>
              </a:rPr>
              <a:t>профессионального развития </a:t>
            </a:r>
          </a:p>
          <a:p>
            <a:pPr lvl="0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ru-RU" sz="1800" b="1" cap="none" spc="0" dirty="0">
                <a:solidFill>
                  <a:srgbClr val="FE8637">
                    <a:lumMod val="50000"/>
                  </a:srgbClr>
                </a:solidFill>
                <a:latin typeface="Century Schoolbook"/>
              </a:rPr>
              <a:t>ГАОУ ДПО КО «КГИРО»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37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30EB552-5E74-4ED5-8132-0A59AB654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96" y="154379"/>
            <a:ext cx="10840984" cy="58782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Century" panose="02040604050505020304" pitchFamily="18" charset="0"/>
              </a:rPr>
              <a:t>Демонстрационный экзамен в 2024 году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xmlns="" id="{0146E5B8-0CB9-440F-8F29-588A0274323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61267425"/>
              </p:ext>
            </p:extLst>
          </p:nvPr>
        </p:nvGraphicFramePr>
        <p:xfrm>
          <a:off x="255320" y="1840675"/>
          <a:ext cx="5450775" cy="405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737">
                  <a:extLst>
                    <a:ext uri="{9D8B030D-6E8A-4147-A177-3AD203B41FA5}">
                      <a16:colId xmlns:a16="http://schemas.microsoft.com/office/drawing/2014/main" xmlns="" val="1225932461"/>
                    </a:ext>
                  </a:extLst>
                </a:gridCol>
                <a:gridCol w="1757488">
                  <a:extLst>
                    <a:ext uri="{9D8B030D-6E8A-4147-A177-3AD203B41FA5}">
                      <a16:colId xmlns:a16="http://schemas.microsoft.com/office/drawing/2014/main" xmlns="" val="1183151029"/>
                    </a:ext>
                  </a:extLst>
                </a:gridCol>
                <a:gridCol w="1858550">
                  <a:extLst>
                    <a:ext uri="{9D8B030D-6E8A-4147-A177-3AD203B41FA5}">
                      <a16:colId xmlns:a16="http://schemas.microsoft.com/office/drawing/2014/main" xmlns="" val="1576905931"/>
                    </a:ext>
                  </a:extLst>
                </a:gridCol>
              </a:tblGrid>
              <a:tr h="81197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Уровень ДЭ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Количество экзаменов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Количество ПОО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6951581"/>
                  </a:ext>
                </a:extLst>
              </a:tr>
              <a:tr h="811976">
                <a:tc>
                  <a:txBody>
                    <a:bodyPr/>
                    <a:lstStyle/>
                    <a:p>
                      <a:r>
                        <a:rPr lang="ru-RU" dirty="0"/>
                        <a:t>Базовый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8747974"/>
                  </a:ext>
                </a:extLst>
              </a:tr>
              <a:tr h="811976">
                <a:tc>
                  <a:txBody>
                    <a:bodyPr/>
                    <a:lstStyle/>
                    <a:p>
                      <a:r>
                        <a:rPr lang="ru-RU" dirty="0"/>
                        <a:t>Профильный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481394"/>
                  </a:ext>
                </a:extLst>
              </a:tr>
              <a:tr h="811976">
                <a:tc>
                  <a:txBody>
                    <a:bodyPr/>
                    <a:lstStyle/>
                    <a:p>
                      <a:r>
                        <a:rPr lang="ru-RU" dirty="0"/>
                        <a:t>Промежуточная аттестация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8862414"/>
                  </a:ext>
                </a:extLst>
              </a:tr>
              <a:tr h="8119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8634086"/>
                  </a:ext>
                </a:extLst>
              </a:tr>
            </a:tbl>
          </a:graphicData>
        </a:graphic>
      </p:graphicFrame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xmlns="" id="{632474C1-3210-40FF-A44A-BEC3168F691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43881"/>
              </p:ext>
            </p:extLst>
          </p:nvPr>
        </p:nvGraphicFramePr>
        <p:xfrm>
          <a:off x="6218237" y="1846262"/>
          <a:ext cx="4623934" cy="4054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6">
                  <a:extLst>
                    <a:ext uri="{9D8B030D-6E8A-4147-A177-3AD203B41FA5}">
                      <a16:colId xmlns:a16="http://schemas.microsoft.com/office/drawing/2014/main" xmlns="" val="2954916062"/>
                    </a:ext>
                  </a:extLst>
                </a:gridCol>
                <a:gridCol w="2123598">
                  <a:extLst>
                    <a:ext uri="{9D8B030D-6E8A-4147-A177-3AD203B41FA5}">
                      <a16:colId xmlns:a16="http://schemas.microsoft.com/office/drawing/2014/main" xmlns="" val="3554079482"/>
                    </a:ext>
                  </a:extLst>
                </a:gridCol>
              </a:tblGrid>
              <a:tr h="678649">
                <a:tc>
                  <a:txBody>
                    <a:bodyPr/>
                    <a:lstStyle/>
                    <a:p>
                      <a:r>
                        <a:rPr lang="ru-RU" dirty="0"/>
                        <a:t>Уровень ДЭ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Количество участников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2362802"/>
                  </a:ext>
                </a:extLst>
              </a:tr>
              <a:tr h="9912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Базовый уровень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1052699"/>
                  </a:ext>
                </a:extLst>
              </a:tr>
              <a:tr h="9912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Профильный уровень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2418658"/>
                  </a:ext>
                </a:extLst>
              </a:tr>
              <a:tr h="9912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Промежуточная аттестация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311302"/>
                  </a:ext>
                </a:extLst>
              </a:tr>
              <a:tr h="40199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7633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17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BFAA4704-0403-4EEA-926F-A515BBA2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823" y="286604"/>
            <a:ext cx="11625943" cy="794052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Century" panose="02040604050505020304" pitchFamily="18" charset="0"/>
              </a:rPr>
              <a:t>Демонстрационный экзамен в 2024 году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95CA41E-0510-4680-BC32-36964FED0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694" y="1134094"/>
            <a:ext cx="10953799" cy="47528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Более 65 организаций-работодателей </a:t>
            </a:r>
          </a:p>
          <a:p>
            <a:r>
              <a:rPr lang="ru-RU" sz="1800" b="1" dirty="0"/>
              <a:t>ООО «Специализированный застройщик «</a:t>
            </a:r>
            <a:r>
              <a:rPr lang="ru-RU" sz="1800" b="1" dirty="0" err="1"/>
              <a:t>Русстройгруп</a:t>
            </a:r>
            <a:r>
              <a:rPr lang="ru-RU" sz="1800" b="1" dirty="0"/>
              <a:t>»</a:t>
            </a:r>
            <a:r>
              <a:rPr lang="ru-RU" sz="1800" dirty="0"/>
              <a:t> - Строительство и эксплуатация зданий и сооружений;</a:t>
            </a:r>
          </a:p>
          <a:p>
            <a:r>
              <a:rPr lang="ru-RU" sz="1800" b="1" dirty="0"/>
              <a:t>Публичное акционерное общество "Калужский турбинный завод" </a:t>
            </a:r>
            <a:r>
              <a:rPr lang="ru-RU" sz="1800" dirty="0"/>
              <a:t>- Сварщик (ручной и частично механизированной сварки (наплавки), управление качеством продукции, процессов и услуг (по отраслям),</a:t>
            </a:r>
          </a:p>
          <a:p>
            <a:r>
              <a:rPr lang="ru-RU" sz="1800" b="1" dirty="0"/>
              <a:t>ОБЩЕСТВО С ОГРАНИЧЕННОЙ ОТВЕТСТВЕННОСТЬЮ "ТЕЛЕРАДИОКОМПАНИЯ «НИКА»- </a:t>
            </a:r>
            <a:r>
              <a:rPr lang="ru-RU" sz="1800" dirty="0"/>
              <a:t>Сетевое и системное администрирование;</a:t>
            </a:r>
          </a:p>
          <a:p>
            <a:r>
              <a:rPr lang="ru-RU" sz="1800" b="1" dirty="0"/>
              <a:t>Акционерное общество "Научно- производственное предприятие "Калужский приборостроительный завод "Тайфун" </a:t>
            </a:r>
            <a:r>
              <a:rPr lang="ru-RU" sz="1800" dirty="0"/>
              <a:t> - Информационные системы и программирование </a:t>
            </a:r>
          </a:p>
          <a:p>
            <a:r>
              <a:rPr lang="ru-RU" sz="1800" b="1" dirty="0"/>
              <a:t>Акционерное общество «Государственный научный центр Российской Федерации – Физико-энергетический институт имени А.И. </a:t>
            </a:r>
            <a:r>
              <a:rPr lang="ru-RU" sz="1800" b="1" dirty="0" err="1"/>
              <a:t>Лейпунского</a:t>
            </a:r>
            <a:r>
              <a:rPr lang="ru-RU" sz="1800" b="1" dirty="0"/>
              <a:t>»  </a:t>
            </a:r>
            <a:r>
              <a:rPr lang="ru-RU" sz="1800" dirty="0"/>
              <a:t>- Техническая эксплуатация и обслуживание электрического и электромеханического оборудования (по отраслям) </a:t>
            </a:r>
          </a:p>
          <a:p>
            <a:r>
              <a:rPr lang="ru-RU" sz="1800" b="1" dirty="0"/>
              <a:t>ОБЩЕСТВО С ОГРАНИЧЕННОЙ ОТВЕТСТВЕННОСТЬЮ "МЕРКАТОР КАЛУГА" </a:t>
            </a:r>
            <a:r>
              <a:rPr lang="ru-RU" sz="1800" dirty="0"/>
              <a:t>- </a:t>
            </a:r>
            <a:r>
              <a:rPr lang="ru-RU" dirty="0"/>
              <a:t>Сварочное производство</a:t>
            </a:r>
            <a:r>
              <a:rPr lang="ru-RU" sz="1800" dirty="0"/>
              <a:t> </a:t>
            </a:r>
          </a:p>
          <a:p>
            <a:r>
              <a:rPr lang="ru-RU" b="1" dirty="0"/>
              <a:t>Муниципальное унитарное предприятие </a:t>
            </a:r>
            <a:r>
              <a:rPr lang="ru-RU" b="1" dirty="0" err="1"/>
              <a:t>горэлектротранспорта</a:t>
            </a:r>
            <a:r>
              <a:rPr lang="ru-RU" b="1" dirty="0"/>
              <a:t> "Управление Калужского Троллейбуса"</a:t>
            </a:r>
            <a:r>
              <a:rPr lang="ru-RU" sz="1800" b="1" dirty="0"/>
              <a:t> </a:t>
            </a:r>
            <a:r>
              <a:rPr lang="ru-RU" sz="1800" dirty="0"/>
              <a:t>- </a:t>
            </a:r>
            <a:r>
              <a:rPr lang="ru-RU" dirty="0"/>
              <a:t>Техническое обслуживание и ремонт двигателей, систем и агрегатов автомобилей</a:t>
            </a:r>
            <a:r>
              <a:rPr lang="ru-RU" sz="18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268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673" y="286604"/>
            <a:ext cx="11804072" cy="918742"/>
          </a:xfrm>
        </p:spPr>
        <p:txBody>
          <a:bodyPr>
            <a:normAutofit/>
          </a:bodyPr>
          <a:lstStyle/>
          <a:p>
            <a:r>
              <a:rPr lang="ru-RU" dirty="0">
                <a:latin typeface="Century" panose="02040604050505020304" pitchFamily="18" charset="0"/>
              </a:rPr>
              <a:t>Демонстрационный экзамен в </a:t>
            </a:r>
            <a:r>
              <a:rPr lang="ru-RU" dirty="0" smtClean="0">
                <a:latin typeface="Century" panose="02040604050505020304" pitchFamily="18" charset="0"/>
              </a:rPr>
              <a:t>2025 </a:t>
            </a:r>
            <a:r>
              <a:rPr lang="ru-RU" dirty="0">
                <a:latin typeface="Century" panose="02040604050505020304" pitchFamily="18" charset="0"/>
              </a:rPr>
              <a:t>году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7">
            <a:extLst>
              <a:ext uri="{FF2B5EF4-FFF2-40B4-BE49-F238E27FC236}">
                <a16:creationId xmlns:a16="http://schemas.microsoft.com/office/drawing/2014/main" xmlns="" id="{0146E5B8-0CB9-440F-8F29-588A027432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485850"/>
              </p:ext>
            </p:extLst>
          </p:nvPr>
        </p:nvGraphicFramePr>
        <p:xfrm>
          <a:off x="255320" y="1840675"/>
          <a:ext cx="5450775" cy="405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737">
                  <a:extLst>
                    <a:ext uri="{9D8B030D-6E8A-4147-A177-3AD203B41FA5}">
                      <a16:colId xmlns:a16="http://schemas.microsoft.com/office/drawing/2014/main" xmlns="" val="1225932461"/>
                    </a:ext>
                  </a:extLst>
                </a:gridCol>
                <a:gridCol w="1757488">
                  <a:extLst>
                    <a:ext uri="{9D8B030D-6E8A-4147-A177-3AD203B41FA5}">
                      <a16:colId xmlns:a16="http://schemas.microsoft.com/office/drawing/2014/main" xmlns="" val="1183151029"/>
                    </a:ext>
                  </a:extLst>
                </a:gridCol>
                <a:gridCol w="1858550">
                  <a:extLst>
                    <a:ext uri="{9D8B030D-6E8A-4147-A177-3AD203B41FA5}">
                      <a16:colId xmlns:a16="http://schemas.microsoft.com/office/drawing/2014/main" xmlns="" val="1576905931"/>
                    </a:ext>
                  </a:extLst>
                </a:gridCol>
              </a:tblGrid>
              <a:tr h="81197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Уровень ДЭ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Количество экзаменов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Количество ПОО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6951581"/>
                  </a:ext>
                </a:extLst>
              </a:tr>
              <a:tr h="811976">
                <a:tc>
                  <a:txBody>
                    <a:bodyPr/>
                    <a:lstStyle/>
                    <a:p>
                      <a:r>
                        <a:rPr lang="ru-RU" dirty="0"/>
                        <a:t>Базовый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8747974"/>
                  </a:ext>
                </a:extLst>
              </a:tr>
              <a:tr h="811976">
                <a:tc>
                  <a:txBody>
                    <a:bodyPr/>
                    <a:lstStyle/>
                    <a:p>
                      <a:r>
                        <a:rPr lang="ru-RU" dirty="0"/>
                        <a:t>Профильный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481394"/>
                  </a:ext>
                </a:extLst>
              </a:tr>
              <a:tr h="811976">
                <a:tc>
                  <a:txBody>
                    <a:bodyPr/>
                    <a:lstStyle/>
                    <a:p>
                      <a:r>
                        <a:rPr lang="ru-RU" dirty="0"/>
                        <a:t>Промежуточная аттестация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8862414"/>
                  </a:ext>
                </a:extLst>
              </a:tr>
              <a:tr h="8119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8634086"/>
                  </a:ext>
                </a:extLst>
              </a:tr>
            </a:tbl>
          </a:graphicData>
        </a:graphic>
      </p:graphicFrame>
      <p:graphicFrame>
        <p:nvGraphicFramePr>
          <p:cNvPr id="5" name="Таблица 10">
            <a:extLst>
              <a:ext uri="{FF2B5EF4-FFF2-40B4-BE49-F238E27FC236}">
                <a16:creationId xmlns:a16="http://schemas.microsoft.com/office/drawing/2014/main" xmlns="" id="{632474C1-3210-40FF-A44A-BEC3168F69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251645"/>
              </p:ext>
            </p:extLst>
          </p:nvPr>
        </p:nvGraphicFramePr>
        <p:xfrm>
          <a:off x="6218237" y="1846262"/>
          <a:ext cx="4623934" cy="4054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6">
                  <a:extLst>
                    <a:ext uri="{9D8B030D-6E8A-4147-A177-3AD203B41FA5}">
                      <a16:colId xmlns:a16="http://schemas.microsoft.com/office/drawing/2014/main" xmlns="" val="2954916062"/>
                    </a:ext>
                  </a:extLst>
                </a:gridCol>
                <a:gridCol w="2123598">
                  <a:extLst>
                    <a:ext uri="{9D8B030D-6E8A-4147-A177-3AD203B41FA5}">
                      <a16:colId xmlns:a16="http://schemas.microsoft.com/office/drawing/2014/main" xmlns="" val="3554079482"/>
                    </a:ext>
                  </a:extLst>
                </a:gridCol>
              </a:tblGrid>
              <a:tr h="678649">
                <a:tc>
                  <a:txBody>
                    <a:bodyPr/>
                    <a:lstStyle/>
                    <a:p>
                      <a:r>
                        <a:rPr lang="ru-RU" dirty="0"/>
                        <a:t>Уровень ДЭ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Количество участников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2362802"/>
                  </a:ext>
                </a:extLst>
              </a:tr>
              <a:tr h="9912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Базовый уровень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2080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1052699"/>
                  </a:ext>
                </a:extLst>
              </a:tr>
              <a:tr h="9912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Профильный уровень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1051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2418658"/>
                  </a:ext>
                </a:extLst>
              </a:tr>
              <a:tr h="9912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Промежуточная аттестация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311302"/>
                  </a:ext>
                </a:extLst>
              </a:tr>
              <a:tr h="40199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3176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7633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472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90246C-11B6-4024-9B54-5F2DD4F46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53" y="286604"/>
            <a:ext cx="11139055" cy="702302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Century" panose="02040604050505020304" pitchFamily="18" charset="0"/>
              </a:rPr>
              <a:t>Демонстрационный экзамен в 2025 году</a:t>
            </a:r>
            <a:endParaRPr lang="ru-RU" sz="4000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E391EF40-A063-4FAF-9257-F025BCDB9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836476"/>
              </p:ext>
            </p:extLst>
          </p:nvPr>
        </p:nvGraphicFramePr>
        <p:xfrm>
          <a:off x="1096963" y="1846262"/>
          <a:ext cx="10058398" cy="3520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xmlns="" val="36401461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="" val="4026015499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="" val="30419316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="" val="269208846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="" val="994548898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="" val="44091972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="" val="663330519"/>
                    </a:ext>
                  </a:extLst>
                </a:gridCol>
              </a:tblGrid>
              <a:tr h="1165878">
                <a:tc rowSpan="2">
                  <a:txBody>
                    <a:bodyPr/>
                    <a:lstStyle/>
                    <a:p>
                      <a:r>
                        <a:rPr lang="ru-RU" dirty="0"/>
                        <a:t>Субъект РФ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Количество образовательных организаций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Количество профессий и специальностей по которым планируется ГИА и ПА в форме ДЭ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Количество обучающихся, запланированное для участия в ГИА и ПА в форме ДЭ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7475362"/>
                  </a:ext>
                </a:extLst>
              </a:tr>
              <a:tr h="116587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Головная образовательная организация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Филиал образовательной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профессии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Специальности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ГИА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022409"/>
                  </a:ext>
                </a:extLst>
              </a:tr>
              <a:tr h="1165878">
                <a:tc>
                  <a:txBody>
                    <a:bodyPr/>
                    <a:lstStyle/>
                    <a:p>
                      <a:r>
                        <a:rPr lang="ru-RU" dirty="0"/>
                        <a:t>Калужская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3176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5796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106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110" y="76913"/>
            <a:ext cx="11314632" cy="333286"/>
          </a:xfrm>
        </p:spPr>
        <p:txBody>
          <a:bodyPr>
            <a:normAutofit/>
          </a:bodyPr>
          <a:lstStyle/>
          <a:p>
            <a:endParaRPr lang="ru-RU" sz="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191" y="128186"/>
            <a:ext cx="11767559" cy="6024786"/>
          </a:xfrm>
        </p:spPr>
        <p:txBody>
          <a:bodyPr>
            <a:normAutofit/>
          </a:bodyPr>
          <a:lstStyle/>
          <a:p>
            <a:r>
              <a:rPr lang="ru-RU" sz="2400" b="1" dirty="0"/>
              <a:t>Основными признаками процедуры признания результатов промежуточной аттестации в форме демонстрационного экзамена при проведении государственной итоговой аттестации в форме демонстрационного экзамена выступают:</a:t>
            </a:r>
          </a:p>
          <a:p>
            <a:pPr algn="just"/>
            <a:r>
              <a:rPr lang="ru-RU" sz="2400" dirty="0"/>
              <a:t>1. Наличие заявления выпускника о признании результатов промежуточной аттестации.</a:t>
            </a:r>
          </a:p>
          <a:p>
            <a:pPr algn="just"/>
            <a:r>
              <a:rPr lang="ru-RU" sz="2400" dirty="0"/>
              <a:t>2. Факт промежуточной аттестации в форме демонстрационного экзамена, проведенного при участии оператора демонстрационного экзамена.</a:t>
            </a:r>
          </a:p>
          <a:p>
            <a:pPr algn="just"/>
            <a:r>
              <a:rPr lang="ru-RU" sz="2400" dirty="0"/>
              <a:t>3. Соблюдение принципа независимости главного эксперта при проведении промежуточной аттестации в форме демонстрационного экзамена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/>
              <a:t>4. Проведение ГЭК сравнительного анализа материалов демонстрационного экзамена в рамках промежуточной аттестации и демонстрационного экзамена </a:t>
            </a:r>
            <a:r>
              <a:rPr lang="ru-RU" sz="2400" dirty="0" smtClean="0"/>
              <a:t>в </a:t>
            </a:r>
            <a:r>
              <a:rPr lang="ru-RU" sz="2400" dirty="0"/>
              <a:t>рамках ГИА.</a:t>
            </a:r>
          </a:p>
          <a:p>
            <a:pPr algn="just"/>
            <a:r>
              <a:rPr lang="ru-RU" sz="2400" dirty="0"/>
              <a:t>Материалы промежуточной аттестации предоставляются </a:t>
            </a:r>
            <a:r>
              <a:rPr lang="ru-RU" sz="2400" dirty="0" smtClean="0"/>
              <a:t>в </a:t>
            </a:r>
            <a:r>
              <a:rPr lang="ru-RU" sz="2400" dirty="0"/>
              <a:t>ГЭК образовательной организацией, реализующей программы среднего профессионального образования, на основании заявления выпускника.</a:t>
            </a:r>
          </a:p>
        </p:txBody>
      </p:sp>
    </p:spTree>
    <p:extLst>
      <p:ext uri="{BB962C8B-B14F-4D97-AF65-F5344CB8AC3E}">
        <p14:creationId xmlns:p14="http://schemas.microsoft.com/office/powerpoint/2010/main" val="3067716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576" y="286604"/>
            <a:ext cx="10395104" cy="166324"/>
          </a:xfrm>
        </p:spPr>
        <p:txBody>
          <a:bodyPr>
            <a:normAutofit/>
          </a:bodyPr>
          <a:lstStyle/>
          <a:p>
            <a:endParaRPr lang="ru-RU" sz="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923" y="111095"/>
            <a:ext cx="11639372" cy="5922236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В заявлении, адресованном ГЭК, выпускник просит учесть при выставлении оценки по итогам государственной итоговой аттестации по осваиваемой образовательной программе среднего профессионального образования (с указанием кода и наименования специальности/профессии) результаты демонстрационного экзамена, проведённого при участии оператора, в рамках промежуточной аттестации по итогам освоения профессионального модуля (с указанием наименования профессионального модуля).</a:t>
            </a:r>
          </a:p>
          <a:p>
            <a:pPr algn="just"/>
            <a:r>
              <a:rPr lang="ru-RU" sz="2400" dirty="0"/>
              <a:t>Учет результатов промежуточной аттестации при ГИА может </a:t>
            </a:r>
            <a:r>
              <a:rPr lang="ru-RU" sz="2400" dirty="0" smtClean="0"/>
              <a:t>быть </a:t>
            </a:r>
            <a:r>
              <a:rPr lang="ru-RU" sz="2400" dirty="0"/>
              <a:t>осуществлен только в случае соблюдения принципа независимости главного эксперта при проведении промежуточной аттестации в форме демонстрационного экзамена. </a:t>
            </a:r>
          </a:p>
          <a:p>
            <a:pPr algn="just"/>
            <a:r>
              <a:rPr lang="ru-RU" sz="2400" dirty="0"/>
              <a:t>ГЭК на основании заявления выпускника осуществляет сравнительный анализ материалов промежуточной аттестации, включая оценочные материалы, результаты промежуточной аттестации с оценочными материалами демонстрационного экзамена в рамках ГИА. </a:t>
            </a:r>
          </a:p>
        </p:txBody>
      </p:sp>
    </p:spTree>
    <p:extLst>
      <p:ext uri="{BB962C8B-B14F-4D97-AF65-F5344CB8AC3E}">
        <p14:creationId xmlns:p14="http://schemas.microsoft.com/office/powerpoint/2010/main" val="4032411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572" y="286603"/>
            <a:ext cx="10489108" cy="149233"/>
          </a:xfrm>
        </p:spPr>
        <p:txBody>
          <a:bodyPr>
            <a:normAutofit/>
          </a:bodyPr>
          <a:lstStyle/>
          <a:p>
            <a:endParaRPr lang="ru-RU" sz="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828" y="128187"/>
            <a:ext cx="11477002" cy="5708591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В ходе сравнительного анализа ГЭК устанавливает наличие взаимного соотношения материалов демонстрационного экзамена в рамках промежуточной аттестации и демонстрационного экзамена  в рамках ГИА по отдельным профессиональным компетенциям (видам деятельности), а также определяет соответствующий объём результатов демонстрационного экзамена в рамках промежуточной аттестации, учитываемый при выставлении оценки </a:t>
            </a:r>
            <a:r>
              <a:rPr lang="ru-RU" sz="2400" dirty="0" smtClean="0"/>
              <a:t>за </a:t>
            </a:r>
            <a:r>
              <a:rPr lang="ru-RU" sz="2400" dirty="0"/>
              <a:t>демонстрационный экзамен в рамках ГИА, и  иные особенности проведения </a:t>
            </a:r>
            <a:r>
              <a:rPr lang="ru-RU" sz="2400" dirty="0" smtClean="0"/>
              <a:t>ГИА </a:t>
            </a:r>
            <a:r>
              <a:rPr lang="ru-RU" sz="2400" dirty="0"/>
              <a:t>в форме демонстрационного экзамена в связи с учётом результатов демонстрационного экзамена в рамках промежуточной аттестации.</a:t>
            </a:r>
          </a:p>
          <a:p>
            <a:pPr algn="just"/>
            <a:r>
              <a:rPr lang="ru-RU" sz="2400" dirty="0"/>
              <a:t>При невозможности установления наличия соотношения материалов демонстрационного экзамена в рамках промежуточной аттестации </a:t>
            </a:r>
            <a:r>
              <a:rPr lang="ru-RU" sz="2400" dirty="0" smtClean="0"/>
              <a:t>и </a:t>
            </a:r>
            <a:r>
              <a:rPr lang="ru-RU" sz="2400" dirty="0"/>
              <a:t>демонстрационного экзамена в рамках ГИА по отдельным профессиональным компетенциям (видам деятельности) ГЭК может принять решение об отказе </a:t>
            </a:r>
            <a:r>
              <a:rPr lang="ru-RU" sz="2400" dirty="0" smtClean="0"/>
              <a:t>в </a:t>
            </a:r>
            <a:r>
              <a:rPr lang="ru-RU" sz="2400" dirty="0"/>
              <a:t>учёте результатов демонстрационного экзамена в рамках промежуточной аттестации при выставлении оценки за ГИА в форме демонстрационного экзамена</a:t>
            </a:r>
            <a:r>
              <a:rPr lang="ru-RU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3399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736" y="136733"/>
            <a:ext cx="11528277" cy="10853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Сроки формирования, направления, заполнения сведений на Цифровой платформе и сервисе ЦПДЭ:</a:t>
            </a:r>
            <a:br>
              <a:rPr lang="ru-RU" sz="2600" b="1" dirty="0" smtClean="0">
                <a:solidFill>
                  <a:srgbClr val="FF0000"/>
                </a:solidFill>
              </a:rPr>
            </a:br>
            <a:endParaRPr lang="ru-RU" sz="2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191" y="974221"/>
            <a:ext cx="11733375" cy="4894873"/>
          </a:xfrm>
        </p:spPr>
        <p:txBody>
          <a:bodyPr>
            <a:normAutofit fontScale="77500" lnSpcReduction="20000"/>
          </a:bodyPr>
          <a:lstStyle/>
          <a:p>
            <a:endParaRPr lang="ru-RU" sz="2400" b="1" dirty="0" smtClean="0"/>
          </a:p>
          <a:p>
            <a:r>
              <a:rPr lang="ru-RU" sz="2400" b="1" u="sng" dirty="0" smtClean="0"/>
              <a:t>Сроки </a:t>
            </a:r>
            <a:r>
              <a:rPr lang="ru-RU" sz="2400" b="1" u="sng" dirty="0"/>
              <a:t>формирования, направления и согласования заявки на регистрацию ЦПДЭ:</a:t>
            </a:r>
            <a:endParaRPr lang="ru-RU" sz="2400" u="sng" dirty="0"/>
          </a:p>
          <a:p>
            <a:r>
              <a:rPr lang="ru-RU" dirty="0"/>
              <a:t>Формирование заявки на регистрацию ЦПДЭ осуществляется ответственным лицом от организации не позднее 4</a:t>
            </a:r>
            <a:r>
              <a:rPr lang="ru-RU" dirty="0" smtClean="0"/>
              <a:t>5 </a:t>
            </a:r>
            <a:r>
              <a:rPr lang="ru-RU" dirty="0"/>
              <a:t>календарных дней до даты проведения подготовительного дня первого ДЭ по выбранному КОД</a:t>
            </a:r>
            <a:r>
              <a:rPr lang="ru-RU" dirty="0" smtClean="0"/>
              <a:t>.</a:t>
            </a:r>
          </a:p>
          <a:p>
            <a:r>
              <a:rPr lang="ru-RU" sz="2400" b="1" u="sng" dirty="0"/>
              <a:t>Расходные материалы</a:t>
            </a:r>
            <a:endParaRPr lang="ru-RU" sz="2400" u="sng" dirty="0"/>
          </a:p>
          <a:p>
            <a:r>
              <a:rPr lang="ru-RU" dirty="0"/>
              <a:t>Сведения об оснащении ЦПДЭ расходными материалами и средствами, обеспечивающими охрану труда и технику безопасности, могут быть сформированы одновременно с заявкой на регистрацию ЦПДЭ, либо могут быть добавлены в заявку позднее (но не позднее </a:t>
            </a:r>
            <a:r>
              <a:rPr lang="ru-RU" b="1" dirty="0"/>
              <a:t>двух календарных дней</a:t>
            </a:r>
            <a:r>
              <a:rPr lang="ru-RU" dirty="0"/>
              <a:t> до даты проведения ДЭ по выбранному КОД). Перечень расходных материалов создается в разрезе учебных групп.</a:t>
            </a:r>
          </a:p>
          <a:p>
            <a:r>
              <a:rPr lang="ru-RU" b="1" u="sng" dirty="0"/>
              <a:t>Организация видеонаблюдения</a:t>
            </a:r>
          </a:p>
          <a:p>
            <a:r>
              <a:rPr lang="ru-RU" dirty="0"/>
              <a:t>Центры проведения экзамена могут быть оборудованы средствами видеонаблюдения, позволяющими осуществлять видеозапись хода проведения демонстрационного экзамена в соответствии с п. 50 Приказа Министерства Просвещения Российской Федерации № 800 от 08.11.2021 года. Видеоматериалы о проведении демонстрационного экзамена в случае осуществления видеозаписи подлежат хранению в образовательной организации не менее одного года с момента завершения демонстрационного экзамена (п. 51). Организация видеонаблюдения рекомендуется в целях повышения качества проведения ДЭ.</a:t>
            </a:r>
          </a:p>
          <a:p>
            <a:r>
              <a:rPr lang="ru-RU" b="1" dirty="0"/>
              <a:t>Рекомендации по организации видеонаблюдения</a:t>
            </a:r>
            <a:r>
              <a:rPr lang="ru-RU" dirty="0"/>
              <a:t> в ходе проведения государственной итоговой аттестации по образовательным программам среднего профессионального образования в форме демонстрационного экзамена на территории субъекта Российской Федерации в 2024 году: </a:t>
            </a:r>
            <a:r>
              <a:rPr lang="ru-RU" b="1" u="sng" dirty="0">
                <a:hlinkClick r:id="rId2"/>
              </a:rPr>
              <a:t>https://de.firpo.ru/role/cpde/v/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339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194" y="286604"/>
            <a:ext cx="11724830" cy="49961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Цифровая платформа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473" y="999858"/>
            <a:ext cx="11212082" cy="4869236"/>
          </a:xfrm>
        </p:spPr>
        <p:txBody>
          <a:bodyPr/>
          <a:lstStyle/>
          <a:p>
            <a:r>
              <a:rPr lang="ru-RU" sz="2300" dirty="0" smtClean="0"/>
              <a:t>Старт сбора заявок на проведение ДЭ – 01 декабря текущего года;</a:t>
            </a:r>
          </a:p>
          <a:p>
            <a:r>
              <a:rPr lang="ru-RU" sz="2300" dirty="0" smtClean="0"/>
              <a:t>Завершение формирования графика на ДЭ в январе-феврале – 10 декабря </a:t>
            </a:r>
            <a:r>
              <a:rPr lang="ru-RU" sz="2300" dirty="0"/>
              <a:t>текущего </a:t>
            </a:r>
            <a:r>
              <a:rPr lang="ru-RU" sz="2300" dirty="0" smtClean="0"/>
              <a:t>года;</a:t>
            </a:r>
          </a:p>
          <a:p>
            <a:r>
              <a:rPr lang="ru-RU" sz="2300" dirty="0" smtClean="0"/>
              <a:t>Завершение формирования графика ДЭ на ЦП на весь календарный год (с марта ДЭ) – до 15 января текущего года;</a:t>
            </a:r>
          </a:p>
          <a:p>
            <a:r>
              <a:rPr lang="ru-RU" sz="2300" dirty="0"/>
              <a:t>Н</a:t>
            </a:r>
            <a:r>
              <a:rPr lang="ru-RU" sz="2300" dirty="0" smtClean="0"/>
              <a:t>азначение </a:t>
            </a:r>
            <a:r>
              <a:rPr lang="ru-RU" sz="2300" dirty="0"/>
              <a:t>на ДЭ главного эксперта, членов экспертной группы, технического </a:t>
            </a:r>
            <a:r>
              <a:rPr lang="ru-RU" sz="2300" dirty="0" smtClean="0"/>
              <a:t>эксперта </a:t>
            </a:r>
            <a:r>
              <a:rPr lang="ru-RU" sz="2300" smtClean="0"/>
              <a:t>– 25-30 </a:t>
            </a:r>
            <a:r>
              <a:rPr lang="ru-RU" sz="2300" dirty="0" smtClean="0"/>
              <a:t>календарных дней;</a:t>
            </a:r>
          </a:p>
          <a:p>
            <a:r>
              <a:rPr lang="ru-RU" sz="2300" dirty="0"/>
              <a:t>Д</a:t>
            </a:r>
            <a:r>
              <a:rPr lang="ru-RU" sz="2300" dirty="0" smtClean="0"/>
              <a:t>обавление </a:t>
            </a:r>
            <a:r>
              <a:rPr lang="ru-RU" sz="2300" dirty="0"/>
              <a:t>участников в экзамен из формированных ранее экзаменационных </a:t>
            </a:r>
            <a:r>
              <a:rPr lang="ru-RU" sz="2300" dirty="0" smtClean="0"/>
              <a:t>групп – 30 календарных дней;</a:t>
            </a:r>
          </a:p>
          <a:p>
            <a:r>
              <a:rPr lang="ru-RU" sz="2300" dirty="0"/>
              <a:t> </a:t>
            </a:r>
            <a:r>
              <a:rPr lang="ru-RU" sz="2300" dirty="0" smtClean="0"/>
              <a:t>Заполнение </a:t>
            </a:r>
            <a:r>
              <a:rPr lang="ru-RU" sz="2300" dirty="0"/>
              <a:t>профилей участников </a:t>
            </a:r>
            <a:r>
              <a:rPr lang="ru-RU" sz="2300" dirty="0" smtClean="0"/>
              <a:t>экзамена - </a:t>
            </a:r>
            <a:r>
              <a:rPr lang="ru-RU" sz="2300" dirty="0"/>
              <a:t>30 календарных </a:t>
            </a:r>
            <a:r>
              <a:rPr lang="ru-RU" sz="2300" dirty="0" smtClean="0"/>
              <a:t>дней.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0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Демонстрационный экзамен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Демонстрационный </a:t>
            </a:r>
            <a:r>
              <a:rPr lang="ru-RU" sz="2800" dirty="0"/>
              <a:t>экзамен является одной из форм государственной итоговой аттестации по образовательным программам среднего профессионального образования, которая направлена на определение уровня освоения выпускником материала, предусмотренного образовательной программой, и степени </a:t>
            </a:r>
            <a:r>
              <a:rPr lang="ru-RU" sz="2800" dirty="0" err="1"/>
              <a:t>сформированности</a:t>
            </a:r>
            <a:r>
              <a:rPr lang="ru-RU" sz="2800" dirty="0"/>
              <a:t> профессиональных компетенций путем проведения независимой экспертной оценки выполненных выпускником практических заданий. </a:t>
            </a:r>
          </a:p>
        </p:txBody>
      </p:sp>
    </p:spTree>
    <p:extLst>
      <p:ext uri="{BB962C8B-B14F-4D97-AF65-F5344CB8AC3E}">
        <p14:creationId xmlns:p14="http://schemas.microsoft.com/office/powerpoint/2010/main" val="258943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3890" y="286603"/>
            <a:ext cx="9811789" cy="322997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035" y="180109"/>
            <a:ext cx="11346873" cy="5805055"/>
          </a:xfrm>
        </p:spPr>
        <p:txBody>
          <a:bodyPr>
            <a:normAutofit/>
          </a:bodyPr>
          <a:lstStyle/>
          <a:p>
            <a:r>
              <a:rPr lang="ru-RU" sz="2300" dirty="0"/>
              <a:t>В ходе демонстрационного экзамена студент выполняет практическое задание в условиях реальных или смоделированных производственных процессов.</a:t>
            </a:r>
            <a:br>
              <a:rPr lang="ru-RU" sz="2300" dirty="0"/>
            </a:br>
            <a:r>
              <a:rPr lang="ru-RU" sz="2300" dirty="0"/>
              <a:t>С 2023 года демонстрационный экзамен проводится по двум уровням: базовому и профильному. </a:t>
            </a:r>
            <a:endParaRPr lang="ru-RU" sz="2300" dirty="0" smtClean="0"/>
          </a:p>
          <a:p>
            <a:r>
              <a:rPr lang="ru-RU" sz="2300" dirty="0" smtClean="0"/>
              <a:t>Базовый </a:t>
            </a:r>
            <a:r>
              <a:rPr lang="ru-RU" sz="2300" dirty="0"/>
              <a:t>уровень основан на требованиях федеральных государственных образовательных стандартов среднего профессионального образования, а профильный – дополнительно учитывает квалификационные требования, заявленные работодателями, заинтересованными в подготовке кадров соответствующей квалификации. </a:t>
            </a:r>
            <a:endParaRPr lang="ru-RU" sz="2300" dirty="0" smtClean="0"/>
          </a:p>
          <a:p>
            <a:r>
              <a:rPr lang="ru-RU" sz="2300" dirty="0"/>
              <a:t/>
            </a:r>
            <a:br>
              <a:rPr lang="ru-RU" sz="2300" dirty="0"/>
            </a:br>
            <a:r>
              <a:rPr lang="ru-RU" sz="2300" dirty="0"/>
              <a:t>Демонстрационный экзамен проводится в центре проведения демонстрационного экзамена – на площадке, оборудованной и оснащенной ресурсами (оборудование, инструменты, расходные материалы и др.), необходимыми для проведения экзамена. Центр проведения демонстрационного экзамена может располагаться как на территории образовательной организации, проводящей демонстрационный экзамен, так и на территории иной организации (при сетевой форме реализации образовательных программ).</a:t>
            </a:r>
          </a:p>
        </p:txBody>
      </p:sp>
    </p:spTree>
    <p:extLst>
      <p:ext uri="{BB962C8B-B14F-4D97-AF65-F5344CB8AC3E}">
        <p14:creationId xmlns:p14="http://schemas.microsoft.com/office/powerpoint/2010/main" val="180213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6604"/>
            <a:ext cx="10241280" cy="142888"/>
          </a:xfrm>
        </p:spPr>
        <p:txBody>
          <a:bodyPr>
            <a:normAutofit/>
          </a:bodyPr>
          <a:lstStyle/>
          <a:p>
            <a:endParaRPr lang="ru-RU" sz="300" dirty="0"/>
          </a:p>
        </p:txBody>
      </p:sp>
      <p:pic>
        <p:nvPicPr>
          <p:cNvPr id="1026" name="Picture 2" descr="C:\Users\kondrashovaoa\Downloads\image-21-01-25-02-52-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966" y="85334"/>
            <a:ext cx="2824793" cy="211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ondrashovaoa\Downloads\image-21-01-25-02-57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70" y="264675"/>
            <a:ext cx="2012146" cy="268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kondrashovaoa\Downloads\16863081740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6" y="3093577"/>
            <a:ext cx="3619488" cy="271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kondrashovaoa\Downloads\1686043631672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734" y="2264635"/>
            <a:ext cx="4247355" cy="1911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kondrashovaoa\Downloads\100001763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281" y="4238210"/>
            <a:ext cx="1977679" cy="197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kondrashovaoa\Downloads\1.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278" y="3447196"/>
            <a:ext cx="2676502" cy="200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kondrashovaoa\Downloads\image-21-01-25-02-52-4.jpe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914" y="264675"/>
            <a:ext cx="3495231" cy="262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73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6072" y="286603"/>
            <a:ext cx="10019607" cy="364561"/>
          </a:xfrm>
        </p:spPr>
        <p:txBody>
          <a:bodyPr>
            <a:normAutofit/>
          </a:bodyPr>
          <a:lstStyle/>
          <a:p>
            <a:endParaRPr lang="ru-RU" sz="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909" y="110835"/>
            <a:ext cx="11305309" cy="5915891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/>
              <a:t>Демонстрационный экзамен базового и профильного уровней проводится с использованием единых оценочных материалов, которые разрабатываются оператором демонстрационного экзамена (Институтом развития профессионального образования) с участием организаций-партнеров, отраслевых и профессиональных сообществ. </a:t>
            </a:r>
            <a:br>
              <a:rPr lang="ru-RU" sz="2200" dirty="0"/>
            </a:br>
            <a:r>
              <a:rPr lang="ru-RU" sz="2200" dirty="0"/>
              <a:t>Единые оценочные материалы включают в себя комплект оценочной документации, варианты заданий и критерии оценивания. Задания демонстрационного экзамена включают в себя комплексные практические задачи, моделирующие профессиональную деятельность и выполняемые в режиме реального времени.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sz="2500" dirty="0" smtClean="0"/>
              <a:t>Разработанные </a:t>
            </a:r>
            <a:r>
              <a:rPr lang="ru-RU" sz="2500" dirty="0"/>
              <a:t>оценочные материалы размещаются на официальном сайте оператора демонстрационного экзамена (Института развития профессионального образования) не позднее 1 октября года, предшествующего проведению промежуточной и/ или государственной итоговой аттестации по образовательным программам среднего профессионального образования.</a:t>
            </a:r>
            <a:br>
              <a:rPr lang="ru-RU" sz="2500" dirty="0"/>
            </a:br>
            <a:r>
              <a:rPr lang="ru-RU" sz="2500" dirty="0" smtClean="0"/>
              <a:t>Комплекты </a:t>
            </a:r>
            <a:r>
              <a:rPr lang="ru-RU" sz="2500" dirty="0"/>
              <a:t>оценочной документации для проведения демонстрационного экзамена в </a:t>
            </a:r>
            <a:r>
              <a:rPr lang="ru-RU" sz="2500" dirty="0" smtClean="0"/>
              <a:t>2025 </a:t>
            </a:r>
            <a:r>
              <a:rPr lang="ru-RU" sz="2500" dirty="0"/>
              <a:t>году размещены по </a:t>
            </a:r>
            <a:r>
              <a:rPr lang="ru-RU" sz="2500" dirty="0" smtClean="0"/>
              <a:t>ссылке:</a:t>
            </a:r>
            <a:r>
              <a:rPr lang="en-US" sz="2500" dirty="0"/>
              <a:t>https://</a:t>
            </a:r>
            <a:r>
              <a:rPr lang="en-US" sz="2500" dirty="0" smtClean="0"/>
              <a:t>bom.firpo.ru/Public/y/2025</a:t>
            </a:r>
            <a:r>
              <a:rPr lang="ru-RU" sz="2500" dirty="0" smtClean="0"/>
              <a:t> </a:t>
            </a:r>
            <a:r>
              <a:rPr lang="en-US" sz="2500" dirty="0" smtClean="0"/>
              <a:t> </a:t>
            </a:r>
            <a:endParaRPr lang="ru-RU" sz="2500" dirty="0" smtClean="0"/>
          </a:p>
          <a:p>
            <a:r>
              <a:rPr lang="ru-RU" sz="2500" dirty="0"/>
              <a:t> </a:t>
            </a:r>
            <a:r>
              <a:rPr lang="ru-RU" sz="2500" dirty="0" smtClean="0"/>
              <a:t> Задания </a:t>
            </a:r>
            <a:r>
              <a:rPr lang="ru-RU" sz="2500" dirty="0"/>
              <a:t>разрабатываются экспертами-разработчиками оценочных материалов демонстрационного экзамена. Экспертом может стать лицо, обладающее необходимыми квалификационными характеристиками и опытом профессиональной деятельности для разработки оценочных материалов демонстрационного экзамена, а также прошедшее отбор в установленном Институтом развития профессионального образования порядке.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40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3054" y="286604"/>
            <a:ext cx="9922625" cy="198306"/>
          </a:xfrm>
        </p:spPr>
        <p:txBody>
          <a:bodyPr>
            <a:normAutofit/>
          </a:bodyPr>
          <a:lstStyle/>
          <a:p>
            <a:endParaRPr lang="ru-RU" sz="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855" y="207818"/>
            <a:ext cx="11180618" cy="5661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Поскольку </a:t>
            </a:r>
            <a:r>
              <a:rPr lang="ru-RU" sz="2800" dirty="0"/>
              <a:t>демонстрационный экзамен является формой государственной итоговой аттестации, то успешная сдача данного экзамена дает право студенту на получение диплома об образовании.</a:t>
            </a:r>
            <a:br>
              <a:rPr lang="ru-RU" sz="2800" dirty="0"/>
            </a:br>
            <a:r>
              <a:rPr lang="ru-RU" sz="2800" dirty="0"/>
              <a:t>Также после сдачи экзамена (как в рамках государственной итоговой, так и промежуточной аттестации) участник получает цифровой паспорт компетенций – электронный документ, отражающий результаты выполнения задания. </a:t>
            </a:r>
            <a:r>
              <a:rPr lang="ru-RU" sz="2800" dirty="0" smtClean="0"/>
              <a:t>Паспорт </a:t>
            </a:r>
            <a:r>
              <a:rPr lang="ru-RU" sz="2800" dirty="0"/>
              <a:t>дает возможность потенциальным работодателям оценить профессиональные качества выпускника и принять решение о приглашении его на работу.</a:t>
            </a:r>
          </a:p>
        </p:txBody>
      </p:sp>
      <p:pic>
        <p:nvPicPr>
          <p:cNvPr id="2050" name="Picture 2" descr="C:\Users\kondrashovaoa\Downloads\image-21-01-25-02-52-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312" y="3796800"/>
            <a:ext cx="2968239" cy="2238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49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418" y="286604"/>
            <a:ext cx="10338262" cy="184452"/>
          </a:xfrm>
        </p:spPr>
        <p:txBody>
          <a:bodyPr>
            <a:normAutofit/>
          </a:bodyPr>
          <a:lstStyle/>
          <a:p>
            <a:endParaRPr lang="ru-RU" sz="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6" y="96982"/>
            <a:ext cx="11526982" cy="5772112"/>
          </a:xfrm>
        </p:spPr>
        <p:txBody>
          <a:bodyPr>
            <a:noAutofit/>
          </a:bodyPr>
          <a:lstStyle/>
          <a:p>
            <a:r>
              <a:rPr lang="ru-RU" sz="1950" dirty="0"/>
              <a:t>Демонстрационный экзамен, как основная форма оценки качества среднего профессионального образования, основная форма государственной итоговой аттестации по образовательным программам среднего профессионального образования, предусматривает различные направления участия в нём организаций-работодателей.</a:t>
            </a:r>
            <a:br>
              <a:rPr lang="ru-RU" sz="1950" dirty="0"/>
            </a:br>
            <a:r>
              <a:rPr lang="ru-RU" sz="1950" b="1" dirty="0"/>
              <a:t>Первое направление</a:t>
            </a:r>
            <a:r>
              <a:rPr lang="ru-RU" sz="1950" dirty="0"/>
              <a:t> – разработка оценочных материалов демонстрационного экзамена. Представители организаций-работодателей могут выступать в качестве:</a:t>
            </a:r>
          </a:p>
          <a:p>
            <a:r>
              <a:rPr lang="ru-RU" sz="1950" dirty="0"/>
              <a:t>экспертов-разработчиков оценочных материалов, </a:t>
            </a:r>
          </a:p>
          <a:p>
            <a:r>
              <a:rPr lang="ru-RU" sz="1950" dirty="0"/>
              <a:t>членов инициативных рабочих групп по разработке оценочных материалов, </a:t>
            </a:r>
          </a:p>
          <a:p>
            <a:r>
              <a:rPr lang="ru-RU" sz="1950" dirty="0"/>
              <a:t>участников опроса, проводимого с целью учета квалификационных требований организаций-работодателей при разработке оценочных материалов,</a:t>
            </a:r>
          </a:p>
          <a:p>
            <a:r>
              <a:rPr lang="ru-RU" sz="1950" dirty="0"/>
              <a:t>рецензентов подготовленных проектов оценочных материалов, </a:t>
            </a:r>
          </a:p>
          <a:p>
            <a:r>
              <a:rPr lang="ru-RU" sz="1950" dirty="0"/>
              <a:t>участников общественных обсуждений по проектам оценочных материалов. </a:t>
            </a:r>
          </a:p>
          <a:p>
            <a:r>
              <a:rPr lang="ru-RU" sz="1950" b="1" dirty="0"/>
              <a:t>Второе направление</a:t>
            </a:r>
            <a:r>
              <a:rPr lang="ru-RU" sz="1950" dirty="0"/>
              <a:t> – возможность участия организаций-работодателей непосредственно в экспертной оценке результатов демонстрационного экзамена посредством направления своих представителей для работы в составе экспертных групп в качестве экспертов демонстрационного экзамена.</a:t>
            </a:r>
            <a:br>
              <a:rPr lang="ru-RU" sz="1950" dirty="0"/>
            </a:br>
            <a:r>
              <a:rPr lang="ru-RU" sz="1950" b="1" dirty="0"/>
              <a:t>Третье направление</a:t>
            </a:r>
            <a:r>
              <a:rPr lang="ru-RU" sz="1950" dirty="0"/>
              <a:t> – предоставление организациями-работодателями помещений (в том числе для организации Центров проведения демонстрационного экзамена), оборудования, инструментов, расходных материалов для организации и проведения демонстрационного экзамена. </a:t>
            </a:r>
            <a:br>
              <a:rPr lang="ru-RU" sz="1950" dirty="0"/>
            </a:br>
            <a:endParaRPr lang="ru-RU" sz="1950" dirty="0"/>
          </a:p>
        </p:txBody>
      </p:sp>
    </p:spTree>
    <p:extLst>
      <p:ext uri="{BB962C8B-B14F-4D97-AF65-F5344CB8AC3E}">
        <p14:creationId xmlns:p14="http://schemas.microsoft.com/office/powerpoint/2010/main" val="1723573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6908" y="286604"/>
            <a:ext cx="9908771" cy="35070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872" y="110836"/>
            <a:ext cx="11249891" cy="5730549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pPr algn="just">
              <a:lnSpc>
                <a:spcPct val="150000"/>
              </a:lnSpc>
            </a:pPr>
            <a:r>
              <a:rPr lang="ru-RU" sz="3000" dirty="0" smtClean="0"/>
              <a:t>Согласно </a:t>
            </a:r>
            <a:r>
              <a:rPr lang="ru-RU" sz="3000" dirty="0"/>
              <a:t>сведениям о результатах демонстрационных экзаменов, проведенных в первом полугодии </a:t>
            </a:r>
            <a:r>
              <a:rPr lang="ru-RU" sz="3000" dirty="0" smtClean="0"/>
              <a:t>2024</a:t>
            </a:r>
            <a:r>
              <a:rPr lang="ru-RU" sz="3000" dirty="0"/>
              <a:t> года, </a:t>
            </a:r>
            <a:r>
              <a:rPr lang="ru-RU" sz="3000" dirty="0" smtClean="0"/>
              <a:t>73% </a:t>
            </a:r>
            <a:r>
              <a:rPr lang="ru-RU" sz="3000" dirty="0"/>
              <a:t>всех демонстрационных экзаменов были проведены с участием организаций-работодателей. </a:t>
            </a:r>
            <a:br>
              <a:rPr lang="ru-RU" sz="3000" dirty="0"/>
            </a:br>
            <a:r>
              <a:rPr lang="ru-RU" sz="3000" dirty="0"/>
              <a:t>Общее количество таких организаций составило </a:t>
            </a:r>
            <a:r>
              <a:rPr lang="ru-RU" sz="3000" dirty="0" smtClean="0"/>
              <a:t>примерно 60.</a:t>
            </a:r>
            <a:r>
              <a:rPr lang="ru-RU" sz="3000" dirty="0"/>
              <a:t> Более </a:t>
            </a:r>
            <a:r>
              <a:rPr lang="ru-RU" sz="3000" dirty="0" smtClean="0"/>
              <a:t>40 организаций-работодателей </a:t>
            </a:r>
            <a:r>
              <a:rPr lang="ru-RU" sz="3000" dirty="0"/>
              <a:t>заключили договоры о сетевом взаимодействии с образовательными организациями. </a:t>
            </a:r>
          </a:p>
        </p:txBody>
      </p:sp>
    </p:spTree>
    <p:extLst>
      <p:ext uri="{BB962C8B-B14F-4D97-AF65-F5344CB8AC3E}">
        <p14:creationId xmlns:p14="http://schemas.microsoft.com/office/powerpoint/2010/main" val="3858785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5855" y="286604"/>
            <a:ext cx="10379825" cy="87470"/>
          </a:xfrm>
        </p:spPr>
        <p:txBody>
          <a:bodyPr>
            <a:normAutofit fontScale="90000"/>
          </a:bodyPr>
          <a:lstStyle/>
          <a:p>
            <a:endParaRPr lang="ru-RU" sz="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891" y="152400"/>
            <a:ext cx="11277600" cy="5716694"/>
          </a:xfrm>
        </p:spPr>
        <p:txBody>
          <a:bodyPr/>
          <a:lstStyle/>
          <a:p>
            <a:endParaRPr lang="ru-RU" dirty="0" smtClean="0"/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В 2021 году 1 организация-предприятие выступало </a:t>
            </a:r>
            <a:r>
              <a:rPr lang="ru-RU" sz="2400" b="1" i="1" dirty="0">
                <a:solidFill>
                  <a:srgbClr val="FF0000"/>
                </a:solidFill>
              </a:rPr>
              <a:t>в роли </a:t>
            </a:r>
            <a:r>
              <a:rPr lang="ru-RU" sz="2400" b="1" i="1" dirty="0" smtClean="0">
                <a:solidFill>
                  <a:srgbClr val="FF0000"/>
                </a:solidFill>
              </a:rPr>
              <a:t>ЦПДЭ:</a:t>
            </a:r>
          </a:p>
          <a:p>
            <a:r>
              <a:rPr lang="ru-RU" sz="2100" b="1" dirty="0" smtClean="0"/>
              <a:t>ПАО "Калужский </a:t>
            </a:r>
            <a:r>
              <a:rPr lang="ru-RU" sz="2100" b="1" dirty="0"/>
              <a:t>турбинный </a:t>
            </a:r>
            <a:r>
              <a:rPr lang="ru-RU" sz="2100" b="1" dirty="0" smtClean="0"/>
              <a:t>завод» – 27.02.07 – </a:t>
            </a:r>
            <a:r>
              <a:rPr lang="ru-RU" sz="2100" dirty="0" smtClean="0"/>
              <a:t>управление качеством продукции, процессов и услуг (по отраслям) – ГБПОУ КО «Калужский кадетский многопрофильный техникум» им. А.Т. Карпова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В </a:t>
            </a:r>
            <a:r>
              <a:rPr lang="ru-RU" sz="2400" b="1" i="1" dirty="0">
                <a:solidFill>
                  <a:srgbClr val="FF0000"/>
                </a:solidFill>
              </a:rPr>
              <a:t>2025 году 3 организации-предприятия выступают в роли ЦПДЭ:</a:t>
            </a:r>
          </a:p>
          <a:p>
            <a:r>
              <a:rPr lang="ru-RU" sz="2100" b="1" dirty="0"/>
              <a:t>- АО «Кировская керамика» - </a:t>
            </a:r>
            <a:r>
              <a:rPr lang="ru-RU" sz="2100" b="1" dirty="0" smtClean="0"/>
              <a:t>18.01.33 </a:t>
            </a:r>
            <a:r>
              <a:rPr lang="ru-RU" sz="2100" dirty="0" smtClean="0"/>
              <a:t>Лаборант </a:t>
            </a:r>
            <a:r>
              <a:rPr lang="ru-RU" sz="2100" dirty="0"/>
              <a:t>по контролю качества сырья, реактивов, промежуточных продуктов, готовой продукции, отходов производства (по отраслям) – ГБПОУ КО «Кировский </a:t>
            </a:r>
            <a:r>
              <a:rPr lang="ru-RU" sz="2100" dirty="0" smtClean="0"/>
              <a:t>индустриально-педагогический колледж» им. А.П. Чурилина </a:t>
            </a:r>
            <a:endParaRPr lang="ru-RU" sz="2100" dirty="0"/>
          </a:p>
          <a:p>
            <a:r>
              <a:rPr lang="ru-RU" sz="2100" b="1" dirty="0"/>
              <a:t>- ООО «Агро-Инвест</a:t>
            </a:r>
            <a:r>
              <a:rPr lang="ru-RU" sz="2100" b="1" dirty="0" smtClean="0"/>
              <a:t>» - 35.01.26 </a:t>
            </a:r>
            <a:r>
              <a:rPr lang="ru-RU" sz="2100" dirty="0" smtClean="0"/>
              <a:t>Мастер растениеводства – ГАПОУ КО «Людиновский индустриальный техникум»</a:t>
            </a:r>
            <a:endParaRPr lang="ru-RU" sz="2100" b="1" dirty="0"/>
          </a:p>
          <a:p>
            <a:r>
              <a:rPr lang="ru-RU" sz="2100" dirty="0"/>
              <a:t>- </a:t>
            </a:r>
            <a:r>
              <a:rPr lang="ru-RU" sz="2100" b="1" dirty="0"/>
              <a:t>Экзаменационный центр ООО «</a:t>
            </a:r>
            <a:r>
              <a:rPr lang="ru-RU" sz="2100" b="1" dirty="0" err="1"/>
              <a:t>Пром</a:t>
            </a:r>
            <a:r>
              <a:rPr lang="ru-RU" sz="2100" b="1" dirty="0"/>
              <a:t> Сорт-Калуга» </a:t>
            </a:r>
            <a:r>
              <a:rPr lang="ru-RU" sz="2100" dirty="0" smtClean="0"/>
              <a:t>- </a:t>
            </a:r>
            <a:r>
              <a:rPr lang="ru-RU" sz="2100" b="1" dirty="0" smtClean="0"/>
              <a:t>15.02.12 </a:t>
            </a:r>
            <a:r>
              <a:rPr lang="ru-RU" sz="2100" dirty="0" smtClean="0"/>
              <a:t>Монтаж</a:t>
            </a:r>
            <a:r>
              <a:rPr lang="ru-RU" sz="2100" dirty="0"/>
              <a:t>, техническое обслуживание и ремонт промышленного оборудования (по отраслям</a:t>
            </a:r>
            <a:r>
              <a:rPr lang="ru-RU" sz="2100" dirty="0" smtClean="0"/>
              <a:t>) – ДЭ НОК – ГАПОУ КО «</a:t>
            </a:r>
            <a:r>
              <a:rPr lang="ru-RU" sz="2100" dirty="0" err="1" smtClean="0"/>
              <a:t>Обнинский</a:t>
            </a:r>
            <a:r>
              <a:rPr lang="ru-RU" sz="2100" dirty="0" smtClean="0"/>
              <a:t> колледж технологий и услуг»</a:t>
            </a:r>
            <a:endParaRPr lang="ru-RU" sz="2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069768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409</TotalTime>
  <Words>1123</Words>
  <Application>Microsoft Office PowerPoint</Application>
  <PresentationFormat>Произвольный</PresentationFormat>
  <Paragraphs>133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Ретро</vt:lpstr>
      <vt:lpstr>Об организации и проведении демонстрационного экзамена в 2024/2025 учебном году</vt:lpstr>
      <vt:lpstr>Демонстрационный экзамен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Демонстрационный экзамен в 2024 году</vt:lpstr>
      <vt:lpstr>Демонстрационный экзамен в 2024 году</vt:lpstr>
      <vt:lpstr>Демонстрационный экзамен в 2025 году</vt:lpstr>
      <vt:lpstr>Демонстрационный экзамен в 2025 году</vt:lpstr>
      <vt:lpstr>Презентация PowerPoint</vt:lpstr>
      <vt:lpstr>Презентация PowerPoint</vt:lpstr>
      <vt:lpstr>Презентация PowerPoint</vt:lpstr>
      <vt:lpstr>Сроки формирования, направления, заполнения сведений на Цифровой платформе и сервисе ЦПДЭ: </vt:lpstr>
      <vt:lpstr>Цифровая платформа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и проведении демонстрационного экзамена в 2024/2025 учебном году</dc:title>
  <dc:creator>Владимир Афонин</dc:creator>
  <cp:lastModifiedBy>Анна Огнева</cp:lastModifiedBy>
  <cp:revision>36</cp:revision>
  <dcterms:created xsi:type="dcterms:W3CDTF">2024-12-23T17:37:49Z</dcterms:created>
  <dcterms:modified xsi:type="dcterms:W3CDTF">2025-02-25T12:54:35Z</dcterms:modified>
</cp:coreProperties>
</file>